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6"/>
  </p:notesMasterIdLst>
  <p:handoutMasterIdLst>
    <p:handoutMasterId r:id="rId17"/>
  </p:handoutMasterIdLst>
  <p:sldIdLst>
    <p:sldId id="353" r:id="rId2"/>
    <p:sldId id="354" r:id="rId3"/>
    <p:sldId id="355" r:id="rId4"/>
    <p:sldId id="356" r:id="rId5"/>
    <p:sldId id="357" r:id="rId6"/>
    <p:sldId id="358" r:id="rId7"/>
    <p:sldId id="359" r:id="rId8"/>
    <p:sldId id="360" r:id="rId9"/>
    <p:sldId id="361" r:id="rId10"/>
    <p:sldId id="362" r:id="rId11"/>
    <p:sldId id="363" r:id="rId12"/>
    <p:sldId id="364" r:id="rId13"/>
    <p:sldId id="365" r:id="rId14"/>
    <p:sldId id="366" r:id="rId15"/>
  </p:sldIdLst>
  <p:sldSz cx="9144000" cy="6858000" type="screen4x3"/>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33"/>
    <a:srgbClr val="EBEBFF"/>
    <a:srgbClr val="E7E7FF"/>
    <a:srgbClr val="E1E1FF"/>
    <a:srgbClr val="CCCCFF"/>
    <a:srgbClr val="FF3300"/>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90996" autoAdjust="0"/>
  </p:normalViewPr>
  <p:slideViewPr>
    <p:cSldViewPr>
      <p:cViewPr varScale="1">
        <p:scale>
          <a:sx n="80" d="100"/>
          <a:sy n="80" d="100"/>
        </p:scale>
        <p:origin x="696" y="84"/>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2017/3/22</a:t>
            </a:fld>
            <a:endParaRPr lang="en-US" altLang="zh-TW"/>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2017/3/22</a:t>
            </a:fld>
            <a:endParaRPr lang="en-US" altLang="zh-TW"/>
          </a:p>
        </p:txBody>
      </p:sp>
      <p:sp>
        <p:nvSpPr>
          <p:cNvPr id="46084" name="Rectangle 4"/>
          <p:cNvSpPr>
            <a:spLocks noGrp="1" noRot="1" noChangeAspect="1" noChangeArrowheads="1" noTextEdit="1"/>
          </p:cNvSpPr>
          <p:nvPr>
            <p:ph type="sldImg" idx="2"/>
          </p:nvPr>
        </p:nvSpPr>
        <p:spPr bwMode="auto">
          <a:xfrm>
            <a:off x="3238500" y="509588"/>
            <a:ext cx="3397250" cy="25495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smtClean="0"/>
          </a:p>
        </p:txBody>
      </p:sp>
      <p:sp>
        <p:nvSpPr>
          <p:cNvPr id="4710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2017/3/22</a:t>
            </a:fld>
            <a:endParaRPr lang="en-US" altLang="zh-TW" smtClean="0"/>
          </a:p>
        </p:txBody>
      </p:sp>
      <p:sp>
        <p:nvSpPr>
          <p:cNvPr id="4710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smtClean="0"/>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3213100" y="508000"/>
            <a:ext cx="3397250" cy="2549525"/>
          </a:xfrm>
          <a:ln/>
        </p:spPr>
      </p:sp>
      <p:sp>
        <p:nvSpPr>
          <p:cNvPr id="471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2017/3/22</a:t>
            </a:fld>
            <a:endParaRPr lang="en-US" altLang="zh-TW"/>
          </a:p>
        </p:txBody>
      </p:sp>
      <p:sp>
        <p:nvSpPr>
          <p:cNvPr id="8" name="Rectangle 8"/>
          <p:cNvSpPr>
            <a:spLocks noGrp="1" noChangeArrowheads="1"/>
          </p:cNvSpPr>
          <p:nvPr>
            <p:ph type="ftr" sz="quarter" idx="11"/>
          </p:nvPr>
        </p:nvSpPr>
        <p:spPr>
          <a:xfrm>
            <a:off x="2843213" y="6308725"/>
            <a:ext cx="4033837"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2017/3/22</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34150" y="549275"/>
            <a:ext cx="1924050" cy="53943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0" y="549275"/>
            <a:ext cx="5619750" cy="53943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2017/3/22</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762000" y="1412875"/>
            <a:ext cx="3771900" cy="45307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6300" y="1412875"/>
            <a:ext cx="3771900" cy="45307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2017/3/22</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762000" y="1412875"/>
            <a:ext cx="7696200" cy="4530725"/>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2017/3/22</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2017/3/22</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2017/3/22</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863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2017/3/22</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2017/3/22</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2017/3/22</a:t>
            </a:fld>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2017/3/22</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2017/3/22</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2017/3/22</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49275"/>
            <a:ext cx="7696200" cy="592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762000" y="1412875"/>
            <a:ext cx="7696200" cy="453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9332" name="Rectangle 4"/>
          <p:cNvSpPr>
            <a:spLocks noGrp="1" noChangeArrowheads="1"/>
          </p:cNvSpPr>
          <p:nvPr>
            <p:ph type="dt" sz="half" idx="2"/>
          </p:nvPr>
        </p:nvSpPr>
        <p:spPr bwMode="auto">
          <a:xfrm>
            <a:off x="762000" y="630872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2017/3/22</a:t>
            </a:fld>
            <a:endParaRPr lang="en-US" altLang="zh-TW"/>
          </a:p>
        </p:txBody>
      </p:sp>
      <p:sp>
        <p:nvSpPr>
          <p:cNvPr id="99333" name="Rectangle 5"/>
          <p:cNvSpPr>
            <a:spLocks noGrp="1" noChangeArrowheads="1"/>
          </p:cNvSpPr>
          <p:nvPr>
            <p:ph type="ftr" sz="quarter" idx="3"/>
          </p:nvPr>
        </p:nvSpPr>
        <p:spPr bwMode="auto">
          <a:xfrm>
            <a:off x="2843213" y="6284913"/>
            <a:ext cx="39608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a:t>National Cheng Kung University CSIE Computer &amp; Internet Architecture Lab </a:t>
            </a:r>
          </a:p>
        </p:txBody>
      </p:sp>
      <p:sp>
        <p:nvSpPr>
          <p:cNvPr id="99334" name="Rectangle 6"/>
          <p:cNvSpPr>
            <a:spLocks noGrp="1" noChangeArrowheads="1"/>
          </p:cNvSpPr>
          <p:nvPr>
            <p:ph type="sldNum" sz="quarter" idx="4"/>
          </p:nvPr>
        </p:nvSpPr>
        <p:spPr bwMode="auto">
          <a:xfrm>
            <a:off x="6858000" y="6308725"/>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a:p>
        </p:txBody>
      </p:sp>
      <p:grpSp>
        <p:nvGrpSpPr>
          <p:cNvPr id="1031" name="Group 10"/>
          <p:cNvGrpSpPr>
            <a:grpSpLocks/>
          </p:cNvGrpSpPr>
          <p:nvPr/>
        </p:nvGrpSpPr>
        <p:grpSpPr bwMode="auto">
          <a:xfrm>
            <a:off x="168275" y="212725"/>
            <a:ext cx="8823325"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timing>
    <p:tnLst>
      <p:par>
        <p:cTn id="1" dur="indefinite" restart="never" nodeType="tmRoot"/>
      </p:par>
    </p:tnLst>
  </p:timing>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800708"/>
            <a:ext cx="8785225" cy="1944687"/>
          </a:xfrm>
        </p:spPr>
        <p:txBody>
          <a:bodyPr/>
          <a:lstStyle/>
          <a:p>
            <a:r>
              <a:rPr lang="en-US" altLang="zh-TW" sz="3200" i="0" dirty="0" err="1"/>
              <a:t>Poptrie</a:t>
            </a:r>
            <a:r>
              <a:rPr lang="en-US" altLang="zh-TW" sz="3200" i="0" dirty="0"/>
              <a:t> A Compressed </a:t>
            </a:r>
            <a:r>
              <a:rPr lang="en-US" altLang="zh-TW" sz="3200" i="0" dirty="0" err="1"/>
              <a:t>Trie</a:t>
            </a:r>
            <a:r>
              <a:rPr lang="en-US" altLang="zh-TW" sz="3200" i="0" dirty="0"/>
              <a:t> with Population Count for Fast and Scalable Software IP Routing Table Lookup</a:t>
            </a:r>
          </a:p>
        </p:txBody>
      </p:sp>
      <p:sp>
        <p:nvSpPr>
          <p:cNvPr id="3075" name="Rectangle 3"/>
          <p:cNvSpPr>
            <a:spLocks noGrp="1" noChangeArrowheads="1"/>
          </p:cNvSpPr>
          <p:nvPr>
            <p:ph type="subTitle" idx="1"/>
          </p:nvPr>
        </p:nvSpPr>
        <p:spPr>
          <a:xfrm>
            <a:off x="1403648" y="3429000"/>
            <a:ext cx="6516724" cy="2160588"/>
          </a:xfrm>
        </p:spPr>
        <p:txBody>
          <a:bodyPr/>
          <a:lstStyle/>
          <a:p>
            <a:pPr algn="l"/>
            <a:r>
              <a:rPr lang="en-US" altLang="zh-TW" sz="1800" dirty="0">
                <a:latin typeface="Times New Roman" panose="02020603050405020304" pitchFamily="18" charset="0"/>
                <a:cs typeface="Times New Roman" panose="02020603050405020304" pitchFamily="18" charset="0"/>
              </a:rPr>
              <a:t>Author: </a:t>
            </a:r>
            <a:r>
              <a:rPr lang="en-US" altLang="zh-TW" sz="1800" dirty="0" err="1"/>
              <a:t>Hirochika</a:t>
            </a:r>
            <a:r>
              <a:rPr lang="en-US" altLang="zh-TW" sz="1800" dirty="0"/>
              <a:t> </a:t>
            </a:r>
            <a:r>
              <a:rPr lang="en-US" altLang="zh-TW" sz="1800" dirty="0" err="1"/>
              <a:t>Asai</a:t>
            </a:r>
            <a:r>
              <a:rPr lang="en-US" altLang="zh-TW" sz="1800" dirty="0"/>
              <a:t>, Yasuhiro </a:t>
            </a:r>
            <a:r>
              <a:rPr lang="en-US" altLang="zh-TW" sz="1800" dirty="0" err="1" smtClean="0"/>
              <a:t>Ohara</a:t>
            </a:r>
            <a:endParaRPr lang="en-US" altLang="zh-TW" sz="1800" dirty="0" smtClean="0"/>
          </a:p>
          <a:p>
            <a:pPr algn="l"/>
            <a:r>
              <a:rPr lang="en-US" altLang="zh-TW" sz="1800" dirty="0" smtClean="0">
                <a:latin typeface="Times New Roman" panose="02020603050405020304" pitchFamily="18" charset="0"/>
                <a:cs typeface="Times New Roman" panose="02020603050405020304" pitchFamily="18" charset="0"/>
              </a:rPr>
              <a:t>Publisher: 2015</a:t>
            </a:r>
            <a:r>
              <a:rPr lang="zh-TW" altLang="en-US" sz="1800" dirty="0" smtClean="0">
                <a:latin typeface="Times New Roman" panose="02020603050405020304" pitchFamily="18" charset="0"/>
                <a:cs typeface="Times New Roman" panose="02020603050405020304" pitchFamily="18" charset="0"/>
              </a:rPr>
              <a:t> </a:t>
            </a:r>
            <a:r>
              <a:rPr lang="en-US" altLang="zh-TW" sz="1800" dirty="0" smtClean="0">
                <a:latin typeface="Times New Roman" panose="02020603050405020304" pitchFamily="18" charset="0"/>
                <a:cs typeface="Times New Roman" panose="02020603050405020304" pitchFamily="18" charset="0"/>
              </a:rPr>
              <a:t>SIGCOMM</a:t>
            </a:r>
          </a:p>
          <a:p>
            <a:pPr algn="l"/>
            <a:r>
              <a:rPr lang="en-US" altLang="zh-TW" sz="1800" dirty="0" smtClean="0">
                <a:latin typeface="Times New Roman" panose="02020603050405020304" pitchFamily="18" charset="0"/>
                <a:cs typeface="Times New Roman" panose="02020603050405020304" pitchFamily="18" charset="0"/>
              </a:rPr>
              <a:t>Presenter</a:t>
            </a:r>
            <a:r>
              <a:rPr lang="en-US" altLang="zh-TW" sz="1800" dirty="0">
                <a:latin typeface="Times New Roman" panose="02020603050405020304" pitchFamily="18" charset="0"/>
                <a:cs typeface="Times New Roman" panose="02020603050405020304" pitchFamily="18" charset="0"/>
              </a:rPr>
              <a:t>: </a:t>
            </a:r>
            <a:r>
              <a:rPr lang="en-US" altLang="zh-TW" sz="1800" dirty="0" smtClean="0">
                <a:latin typeface="Times New Roman" panose="02020603050405020304" pitchFamily="18" charset="0"/>
                <a:cs typeface="Times New Roman" panose="02020603050405020304" pitchFamily="18" charset="0"/>
              </a:rPr>
              <a:t>Yi-</a:t>
            </a:r>
            <a:r>
              <a:rPr lang="en-US" altLang="zh-TW" sz="1800" dirty="0" err="1" smtClean="0">
                <a:latin typeface="Times New Roman" panose="02020603050405020304" pitchFamily="18" charset="0"/>
                <a:cs typeface="Times New Roman" panose="02020603050405020304" pitchFamily="18" charset="0"/>
              </a:rPr>
              <a:t>Hao</a:t>
            </a:r>
            <a:r>
              <a:rPr lang="zh-TW" altLang="en-US" sz="1800" dirty="0" smtClean="0">
                <a:latin typeface="Times New Roman" panose="02020603050405020304" pitchFamily="18" charset="0"/>
                <a:cs typeface="Times New Roman" panose="02020603050405020304" pitchFamily="18" charset="0"/>
              </a:rPr>
              <a:t> </a:t>
            </a:r>
            <a:r>
              <a:rPr lang="en-US" altLang="zh-TW" sz="1800" dirty="0" smtClean="0">
                <a:latin typeface="Times New Roman" panose="02020603050405020304" pitchFamily="18" charset="0"/>
                <a:cs typeface="Times New Roman" panose="02020603050405020304" pitchFamily="18" charset="0"/>
              </a:rPr>
              <a:t>Lai</a:t>
            </a:r>
          </a:p>
          <a:p>
            <a:pPr algn="l"/>
            <a:r>
              <a:rPr lang="en-US" altLang="zh-TW" sz="1800" dirty="0" smtClean="0">
                <a:latin typeface="Times New Roman" panose="02020603050405020304" pitchFamily="18" charset="0"/>
                <a:cs typeface="Times New Roman" panose="02020603050405020304" pitchFamily="18" charset="0"/>
              </a:rPr>
              <a:t>Date</a:t>
            </a:r>
            <a:r>
              <a:rPr lang="en-US" altLang="zh-TW" sz="1800" dirty="0">
                <a:latin typeface="Times New Roman" panose="02020603050405020304" pitchFamily="18" charset="0"/>
                <a:cs typeface="Times New Roman" panose="02020603050405020304" pitchFamily="18" charset="0"/>
              </a:rPr>
              <a:t>: </a:t>
            </a:r>
            <a:r>
              <a:rPr lang="en-US" altLang="zh-TW" sz="1800" dirty="0" smtClean="0">
                <a:latin typeface="Times New Roman" panose="02020603050405020304" pitchFamily="18" charset="0"/>
                <a:cs typeface="Times New Roman" panose="02020603050405020304" pitchFamily="18" charset="0"/>
              </a:rPr>
              <a:t>2016/03/22</a:t>
            </a:r>
            <a:endParaRPr kumimoji="0" lang="en-US" altLang="zh-TW" sz="400" dirty="0" smtClean="0">
              <a:latin typeface="標楷體" pitchFamily="65" charset="-120"/>
              <a:ea typeface="標楷體" pitchFamily="65" charset="-120"/>
            </a:endParaRPr>
          </a:p>
        </p:txBody>
      </p:sp>
      <p:sp>
        <p:nvSpPr>
          <p:cNvPr id="3077" name="Rectangle 5"/>
          <p:cNvSpPr>
            <a:spLocks noChangeArrowheads="1"/>
          </p:cNvSpPr>
          <p:nvPr/>
        </p:nvSpPr>
        <p:spPr bwMode="auto">
          <a:xfrm>
            <a:off x="1600200" y="6016625"/>
            <a:ext cx="5961063"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University, Taiwan R.O.C.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 Pointing</a:t>
            </a:r>
            <a:endParaRPr lang="zh-TW" altLang="en-US" dirty="0"/>
          </a:p>
        </p:txBody>
      </p:sp>
      <p:sp>
        <p:nvSpPr>
          <p:cNvPr id="3" name="內容版面配置區 2"/>
          <p:cNvSpPr>
            <a:spLocks noGrp="1"/>
          </p:cNvSpPr>
          <p:nvPr>
            <p:ph idx="1"/>
          </p:nvPr>
        </p:nvSpPr>
        <p:spPr/>
        <p:txBody>
          <a:bodyPr/>
          <a:lstStyle/>
          <a:p>
            <a:r>
              <a:rPr lang="en-US" altLang="zh-TW" sz="2400" dirty="0" smtClean="0"/>
              <a:t>Most </a:t>
            </a:r>
            <a:r>
              <a:rPr lang="en-US" altLang="zh-TW" sz="2400" dirty="0"/>
              <a:t>preﬁxes in the real datasets are distributed in the range of preﬁx length from /11 through /24. </a:t>
            </a:r>
            <a:r>
              <a:rPr lang="en-US" altLang="zh-TW" sz="2400" dirty="0" smtClean="0"/>
              <a:t>The </a:t>
            </a:r>
            <a:r>
              <a:rPr lang="en-US" altLang="zh-TW" sz="2400" dirty="0"/>
              <a:t>lookup algorithm of any tree structure will always need to traverse at least some internal nodes to reach to a leaf node, incurring some expensive memory accesses.</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10</a:t>
            </a:fld>
            <a:endParaRPr lang="en-US" altLang="zh-TW"/>
          </a:p>
        </p:txBody>
      </p:sp>
      <p:pic>
        <p:nvPicPr>
          <p:cNvPr id="6" name="圖片 5"/>
          <p:cNvPicPr>
            <a:picLocks noChangeAspect="1"/>
          </p:cNvPicPr>
          <p:nvPr/>
        </p:nvPicPr>
        <p:blipFill>
          <a:blip r:embed="rId2"/>
          <a:stretch>
            <a:fillRect/>
          </a:stretch>
        </p:blipFill>
        <p:spPr>
          <a:xfrm>
            <a:off x="2084011" y="3232791"/>
            <a:ext cx="5052178" cy="2869559"/>
          </a:xfrm>
          <a:prstGeom prst="rect">
            <a:avLst/>
          </a:prstGeom>
        </p:spPr>
      </p:pic>
    </p:spTree>
    <p:extLst>
      <p:ext uri="{BB962C8B-B14F-4D97-AF65-F5344CB8AC3E}">
        <p14:creationId xmlns:p14="http://schemas.microsoft.com/office/powerpoint/2010/main" val="241034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Update</a:t>
            </a:r>
            <a:endParaRPr lang="zh-TW" altLang="en-US" dirty="0"/>
          </a:p>
        </p:txBody>
      </p:sp>
      <p:sp>
        <p:nvSpPr>
          <p:cNvPr id="3" name="內容版面配置區 2"/>
          <p:cNvSpPr>
            <a:spLocks noGrp="1"/>
          </p:cNvSpPr>
          <p:nvPr>
            <p:ph idx="1"/>
          </p:nvPr>
        </p:nvSpPr>
        <p:spPr/>
        <p:txBody>
          <a:bodyPr/>
          <a:lstStyle/>
          <a:p>
            <a:r>
              <a:rPr lang="en-US" altLang="zh-TW" sz="2400" dirty="0" smtClean="0"/>
              <a:t>The </a:t>
            </a:r>
            <a:r>
              <a:rPr lang="en-US" altLang="zh-TW" sz="2400" dirty="0"/>
              <a:t>incremental update of </a:t>
            </a:r>
            <a:r>
              <a:rPr lang="en-US" altLang="zh-TW" sz="2400" dirty="0" err="1"/>
              <a:t>Poptrie</a:t>
            </a:r>
            <a:r>
              <a:rPr lang="en-US" altLang="zh-TW" sz="2400" dirty="0"/>
              <a:t> is performed by replacing only the updated part of the </a:t>
            </a:r>
            <a:r>
              <a:rPr lang="en-US" altLang="zh-TW" sz="2400" dirty="0" err="1"/>
              <a:t>trie</a:t>
            </a:r>
            <a:r>
              <a:rPr lang="en-US" altLang="zh-TW" sz="2400" dirty="0"/>
              <a:t>. </a:t>
            </a:r>
            <a:endParaRPr lang="en-US" altLang="zh-TW" sz="2400" dirty="0" smtClean="0"/>
          </a:p>
          <a:p>
            <a:r>
              <a:rPr lang="en-US" altLang="zh-TW" sz="2400" dirty="0" smtClean="0"/>
              <a:t>We </a:t>
            </a:r>
            <a:r>
              <a:rPr lang="en-US" altLang="zh-TW" sz="2400" dirty="0"/>
              <a:t>opt for a lock-free approach for the incremental update in </a:t>
            </a:r>
            <a:r>
              <a:rPr lang="en-US" altLang="zh-TW" sz="2400" dirty="0" err="1"/>
              <a:t>Poptrie</a:t>
            </a:r>
            <a:r>
              <a:rPr lang="en-US" altLang="zh-TW" sz="2400" dirty="0"/>
              <a:t>. </a:t>
            </a:r>
            <a:r>
              <a:rPr lang="en-US" altLang="zh-TW" sz="2400" dirty="0" smtClean="0"/>
              <a:t>The </a:t>
            </a:r>
            <a:r>
              <a:rPr lang="en-US" altLang="zh-TW" sz="2400" dirty="0"/>
              <a:t>strategy here is to let the IP forwarding process keep referring to the current (i.e., older) FIB while the construction of the updated FIB is ongoing. When the update is ﬁnished, the current FIB is switched to the new one, by changing the pointer or the index of the FIB using an atomic instruction.</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11</a:t>
            </a:fld>
            <a:endParaRPr lang="en-US" altLang="zh-TW"/>
          </a:p>
        </p:txBody>
      </p:sp>
    </p:spTree>
    <p:extLst>
      <p:ext uri="{BB962C8B-B14F-4D97-AF65-F5344CB8AC3E}">
        <p14:creationId xmlns:p14="http://schemas.microsoft.com/office/powerpoint/2010/main" val="212793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48680"/>
            <a:ext cx="7696200" cy="592138"/>
          </a:xfrm>
        </p:spPr>
        <p:txBody>
          <a:bodyPr/>
          <a:lstStyle/>
          <a:p>
            <a:r>
              <a:rPr lang="en-US" altLang="zh-TW" dirty="0" smtClean="0"/>
              <a:t>Evaluation </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12</a:t>
            </a:fld>
            <a:endParaRPr lang="en-US" altLang="zh-TW"/>
          </a:p>
        </p:txBody>
      </p:sp>
      <p:pic>
        <p:nvPicPr>
          <p:cNvPr id="8" name="內容版面配置區 7"/>
          <p:cNvPicPr>
            <a:picLocks noGrp="1" noChangeAspect="1"/>
          </p:cNvPicPr>
          <p:nvPr>
            <p:ph idx="1"/>
          </p:nvPr>
        </p:nvPicPr>
        <p:blipFill>
          <a:blip r:embed="rId2"/>
          <a:stretch>
            <a:fillRect/>
          </a:stretch>
        </p:blipFill>
        <p:spPr>
          <a:xfrm>
            <a:off x="422286" y="2240868"/>
            <a:ext cx="8375627" cy="2659038"/>
          </a:xfrm>
          <a:prstGeom prst="rect">
            <a:avLst/>
          </a:prstGeom>
        </p:spPr>
      </p:pic>
    </p:spTree>
    <p:extLst>
      <p:ext uri="{BB962C8B-B14F-4D97-AF65-F5344CB8AC3E}">
        <p14:creationId xmlns:p14="http://schemas.microsoft.com/office/powerpoint/2010/main" val="268453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13</a:t>
            </a:fld>
            <a:endParaRPr lang="en-US" altLang="zh-TW"/>
          </a:p>
        </p:txBody>
      </p:sp>
      <p:pic>
        <p:nvPicPr>
          <p:cNvPr id="9" name="內容版面配置區 8"/>
          <p:cNvPicPr>
            <a:picLocks noGrp="1" noChangeAspect="1"/>
          </p:cNvPicPr>
          <p:nvPr>
            <p:ph idx="1"/>
          </p:nvPr>
        </p:nvPicPr>
        <p:blipFill>
          <a:blip r:embed="rId2"/>
          <a:stretch>
            <a:fillRect/>
          </a:stretch>
        </p:blipFill>
        <p:spPr>
          <a:xfrm>
            <a:off x="762000" y="1509472"/>
            <a:ext cx="7696200" cy="4337531"/>
          </a:xfrm>
          <a:prstGeom prst="rect">
            <a:avLst/>
          </a:prstGeom>
        </p:spPr>
      </p:pic>
    </p:spTree>
    <p:extLst>
      <p:ext uri="{BB962C8B-B14F-4D97-AF65-F5344CB8AC3E}">
        <p14:creationId xmlns:p14="http://schemas.microsoft.com/office/powerpoint/2010/main" val="297838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pic>
        <p:nvPicPr>
          <p:cNvPr id="6" name="內容版面配置區 5"/>
          <p:cNvPicPr>
            <a:picLocks noGrp="1" noChangeAspect="1"/>
          </p:cNvPicPr>
          <p:nvPr>
            <p:ph idx="1"/>
          </p:nvPr>
        </p:nvPicPr>
        <p:blipFill>
          <a:blip r:embed="rId2"/>
          <a:stretch>
            <a:fillRect/>
          </a:stretch>
        </p:blipFill>
        <p:spPr>
          <a:xfrm>
            <a:off x="762000" y="1799535"/>
            <a:ext cx="7696200" cy="3757404"/>
          </a:xfrm>
          <a:prstGeom prst="rect">
            <a:avLst/>
          </a:prstGeom>
        </p:spPr>
      </p:pic>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14</a:t>
            </a:fld>
            <a:endParaRPr lang="en-US" altLang="zh-TW"/>
          </a:p>
        </p:txBody>
      </p:sp>
    </p:spTree>
    <p:extLst>
      <p:ext uri="{BB962C8B-B14F-4D97-AF65-F5344CB8AC3E}">
        <p14:creationId xmlns:p14="http://schemas.microsoft.com/office/powerpoint/2010/main" val="396917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cs typeface="Arial"/>
              </a:rPr>
              <a:t>Introduction</a:t>
            </a:r>
            <a:endParaRPr kumimoji="1" lang="zh-TW" altLang="en-US" dirty="0">
              <a:cs typeface="Arial"/>
            </a:endParaRPr>
          </a:p>
        </p:txBody>
      </p:sp>
      <p:sp>
        <p:nvSpPr>
          <p:cNvPr id="3" name="內容版面配置區 2"/>
          <p:cNvSpPr>
            <a:spLocks noGrp="1"/>
          </p:cNvSpPr>
          <p:nvPr>
            <p:ph idx="1"/>
          </p:nvPr>
        </p:nvSpPr>
        <p:spPr/>
        <p:txBody>
          <a:bodyPr/>
          <a:lstStyle/>
          <a:p>
            <a:r>
              <a:rPr lang="en-US" altLang="zh-TW" sz="2400" dirty="0"/>
              <a:t>We propose a novel data structure for fast and scalable IP routing table lookup, called </a:t>
            </a:r>
            <a:r>
              <a:rPr lang="en-US" altLang="zh-TW" sz="2400" dirty="0" err="1"/>
              <a:t>Poptrie</a:t>
            </a:r>
            <a:r>
              <a:rPr lang="en-US" altLang="zh-TW" sz="2400" dirty="0"/>
              <a:t>. It builds on the 64-ary multiway </a:t>
            </a:r>
            <a:r>
              <a:rPr lang="en-US" altLang="zh-TW" sz="2400" dirty="0" err="1"/>
              <a:t>trie</a:t>
            </a:r>
            <a:r>
              <a:rPr lang="en-US" altLang="zh-TW" sz="2400" dirty="0"/>
              <a:t>, allowing a low number of steps to search in the tree. It implements the descendant node array using a 64-bit vector, leading to the small memory footprint, and enabling a quick check of the descendant nodes. </a:t>
            </a:r>
            <a:endParaRPr kumimoji="1" lang="zh-TW" altLang="en-US" sz="2400" dirty="0">
              <a:latin typeface="+mj-lt"/>
              <a:cs typeface="Arial"/>
            </a:endParaRPr>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Tree>
    <p:extLst>
      <p:ext uri="{BB962C8B-B14F-4D97-AF65-F5344CB8AC3E}">
        <p14:creationId xmlns:p14="http://schemas.microsoft.com/office/powerpoint/2010/main" val="65204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 </a:t>
            </a:r>
            <a:endParaRPr lang="zh-TW" altLang="en-US" dirty="0"/>
          </a:p>
        </p:txBody>
      </p:sp>
      <p:sp>
        <p:nvSpPr>
          <p:cNvPr id="3" name="內容版面配置區 2"/>
          <p:cNvSpPr>
            <a:spLocks noGrp="1"/>
          </p:cNvSpPr>
          <p:nvPr>
            <p:ph idx="1"/>
          </p:nvPr>
        </p:nvSpPr>
        <p:spPr/>
        <p:txBody>
          <a:bodyPr/>
          <a:lstStyle/>
          <a:p>
            <a:r>
              <a:rPr lang="en-US" altLang="zh-TW" sz="2400" dirty="0"/>
              <a:t>By the use of population count instruction on the bit vector, unnecessary descendant nodes are omitted eﬃciently, and a quick jump to the corresponding descendant node becomes feasible. Since </a:t>
            </a:r>
            <a:r>
              <a:rPr lang="en-US" altLang="zh-TW" sz="2400" dirty="0" err="1"/>
              <a:t>Poptrie</a:t>
            </a:r>
            <a:r>
              <a:rPr lang="en-US" altLang="zh-TW" sz="2400" dirty="0"/>
              <a:t> lays the descendant internal and leaf nodes in a contiguous array, the indirect index of smaller size is achieved, greatly reducing the memory footprint of the entire data structure. </a:t>
            </a:r>
            <a:endParaRPr lang="en-US" altLang="zh-TW" sz="2400" dirty="0" smtClean="0"/>
          </a:p>
          <a:p>
            <a:r>
              <a:rPr lang="en-US" altLang="zh-TW" sz="2400" dirty="0" err="1" smtClean="0"/>
              <a:t>Poptrie</a:t>
            </a:r>
            <a:r>
              <a:rPr lang="en-US" altLang="zh-TW" sz="2400" dirty="0" smtClean="0"/>
              <a:t> </a:t>
            </a:r>
            <a:r>
              <a:rPr lang="en-US" altLang="zh-TW" sz="2400" dirty="0"/>
              <a:t>also supports eﬃcient incremental update without blocking the IP routing table lookup process. </a:t>
            </a:r>
            <a:endParaRPr lang="zh-TW" altLang="en-US" sz="2400" dirty="0">
              <a:cs typeface="Arial"/>
            </a:endParaRPr>
          </a:p>
          <a:p>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a:p>
        </p:txBody>
      </p:sp>
    </p:spTree>
    <p:extLst>
      <p:ext uri="{BB962C8B-B14F-4D97-AF65-F5344CB8AC3E}">
        <p14:creationId xmlns:p14="http://schemas.microsoft.com/office/powerpoint/2010/main" val="87583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Poptrie</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sz="2400" dirty="0" smtClean="0"/>
                  <a:t>Poptrie</a:t>
                </a:r>
                <a:r>
                  <a:rPr lang="en-US" altLang="zh-TW" sz="2400" dirty="0"/>
                  <a:t> is extended from the multiway </a:t>
                </a:r>
                <a:r>
                  <a:rPr lang="en-US" altLang="zh-TW" sz="2400" dirty="0" err="1"/>
                  <a:t>trie</a:t>
                </a:r>
                <a:r>
                  <a:rPr lang="en-US" altLang="zh-TW" sz="2400" dirty="0"/>
                  <a:t> (i.e., </a:t>
                </a:r>
                <a:r>
                  <a:rPr lang="en-US" altLang="zh-TW" sz="2400" dirty="0" smtClean="0"/>
                  <a:t>M-way </a:t>
                </a:r>
                <a:r>
                  <a:rPr lang="en-US" altLang="zh-TW" sz="2400" dirty="0"/>
                  <a:t>or M-</a:t>
                </a:r>
                <a:r>
                  <a:rPr lang="en-US" altLang="zh-TW" sz="2400" dirty="0" err="1"/>
                  <a:t>ary</a:t>
                </a:r>
                <a:r>
                  <a:rPr lang="en-US" altLang="zh-TW" sz="2400" dirty="0"/>
                  <a:t> where M = </a:t>
                </a:r>
                <a14:m>
                  <m:oMath xmlns:m="http://schemas.openxmlformats.org/officeDocument/2006/math">
                    <m:sSup>
                      <m:sSupPr>
                        <m:ctrlPr>
                          <a:rPr lang="en-US" altLang="zh-TW" sz="2400" i="1" smtClean="0">
                            <a:latin typeface="Cambria Math" panose="02040503050406030204" pitchFamily="18" charset="0"/>
                          </a:rPr>
                        </m:ctrlPr>
                      </m:sSupPr>
                      <m:e>
                        <m:r>
                          <a:rPr lang="en-US" altLang="zh-TW" sz="2400" b="0" i="1" smtClean="0">
                            <a:latin typeface="Cambria Math" panose="02040503050406030204" pitchFamily="18" charset="0"/>
                          </a:rPr>
                          <m:t>2</m:t>
                        </m:r>
                      </m:e>
                      <m:sup>
                        <m:r>
                          <a:rPr lang="en-US" altLang="zh-TW" sz="2400" b="0" i="1" smtClean="0">
                            <a:latin typeface="Cambria Math" panose="02040503050406030204" pitchFamily="18" charset="0"/>
                          </a:rPr>
                          <m:t>𝑘</m:t>
                        </m:r>
                      </m:sup>
                    </m:sSup>
                  </m:oMath>
                </a14:m>
                <a:r>
                  <a:rPr lang="en-US" altLang="zh-TW" sz="2400" dirty="0" smtClean="0"/>
                  <a:t>). Each </a:t>
                </a:r>
                <a:r>
                  <a:rPr lang="en-US" altLang="zh-TW" sz="2400" dirty="0"/>
                  <a:t>node holds </a:t>
                </a:r>
                <a14:m>
                  <m:oMath xmlns:m="http://schemas.openxmlformats.org/officeDocument/2006/math">
                    <m:sSup>
                      <m:sSupPr>
                        <m:ctrlPr>
                          <a:rPr lang="en-US" altLang="zh-TW" sz="2400" i="1">
                            <a:latin typeface="Cambria Math" panose="02040503050406030204" pitchFamily="18" charset="0"/>
                          </a:rPr>
                        </m:ctrlPr>
                      </m:sSupPr>
                      <m:e>
                        <m:r>
                          <a:rPr lang="en-US" altLang="zh-TW" sz="2400" i="1">
                            <a:latin typeface="Cambria Math" panose="02040503050406030204" pitchFamily="18" charset="0"/>
                          </a:rPr>
                          <m:t>2</m:t>
                        </m:r>
                      </m:e>
                      <m:sup>
                        <m:r>
                          <a:rPr lang="en-US" altLang="zh-TW" sz="2400" i="1">
                            <a:latin typeface="Cambria Math" panose="02040503050406030204" pitchFamily="18" charset="0"/>
                          </a:rPr>
                          <m:t>𝑘</m:t>
                        </m:r>
                      </m:sup>
                    </m:sSup>
                  </m:oMath>
                </a14:m>
                <a:r>
                  <a:rPr lang="en-US" altLang="zh-TW" sz="2400" dirty="0"/>
                  <a:t> elements in the descendant array, corresponding to the value of the k-bit chunk in the key IP address.</a:t>
                </a:r>
                <a:endParaRPr lang="zh-TW" altLang="en-US" sz="24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317" t="-1077" r="-1979"/>
                </a:stretch>
              </a:blipFill>
            </p:spPr>
            <p:txBody>
              <a:bodyPr/>
              <a:lstStyle/>
              <a:p>
                <a:r>
                  <a:rPr lang="zh-TW" altLang="en-US">
                    <a:noFill/>
                  </a:rPr>
                  <a:t> </a:t>
                </a:r>
              </a:p>
            </p:txBody>
          </p:sp>
        </mc:Fallback>
      </mc:AlternateContent>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a:p>
        </p:txBody>
      </p:sp>
      <p:pic>
        <p:nvPicPr>
          <p:cNvPr id="6" name="圖片 5"/>
          <p:cNvPicPr>
            <a:picLocks noChangeAspect="1"/>
          </p:cNvPicPr>
          <p:nvPr/>
        </p:nvPicPr>
        <p:blipFill>
          <a:blip r:embed="rId3"/>
          <a:stretch>
            <a:fillRect/>
          </a:stretch>
        </p:blipFill>
        <p:spPr>
          <a:xfrm>
            <a:off x="2207797" y="3151250"/>
            <a:ext cx="5231644" cy="2792350"/>
          </a:xfrm>
          <a:prstGeom prst="rect">
            <a:avLst/>
          </a:prstGeom>
        </p:spPr>
      </p:pic>
    </p:spTree>
    <p:extLst>
      <p:ext uri="{BB962C8B-B14F-4D97-AF65-F5344CB8AC3E}">
        <p14:creationId xmlns:p14="http://schemas.microsoft.com/office/powerpoint/2010/main" val="162278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Poptrie</a:t>
            </a:r>
            <a:r>
              <a:rPr lang="en-US" altLang="zh-TW" dirty="0" smtClean="0"/>
              <a:t> </a:t>
            </a:r>
            <a:endParaRPr lang="zh-TW" altLang="en-US" dirty="0"/>
          </a:p>
        </p:txBody>
      </p:sp>
      <p:sp>
        <p:nvSpPr>
          <p:cNvPr id="3" name="內容版面配置區 2"/>
          <p:cNvSpPr>
            <a:spLocks noGrp="1"/>
          </p:cNvSpPr>
          <p:nvPr>
            <p:ph idx="1"/>
          </p:nvPr>
        </p:nvSpPr>
        <p:spPr/>
        <p:txBody>
          <a:bodyPr/>
          <a:lstStyle/>
          <a:p>
            <a:r>
              <a:rPr lang="en-US" altLang="zh-TW" sz="2400" dirty="0"/>
              <a:t>The internal node in the basic </a:t>
            </a:r>
            <a:r>
              <a:rPr lang="en-US" altLang="zh-TW" sz="2400" dirty="0" err="1"/>
              <a:t>poptrie</a:t>
            </a:r>
            <a:r>
              <a:rPr lang="en-US" altLang="zh-TW" sz="2400" dirty="0"/>
              <a:t> contains </a:t>
            </a:r>
          </a:p>
          <a:p>
            <a:pPr lvl="1"/>
            <a:r>
              <a:rPr lang="en-US" altLang="zh-TW" sz="1900" dirty="0"/>
              <a:t>vector (8 bytes)</a:t>
            </a:r>
          </a:p>
          <a:p>
            <a:pPr lvl="1"/>
            <a:r>
              <a:rPr lang="en-US" altLang="zh-TW" sz="1900" dirty="0"/>
              <a:t>base0 (4 bytes)</a:t>
            </a:r>
          </a:p>
          <a:p>
            <a:pPr lvl="1"/>
            <a:r>
              <a:rPr lang="en-US" altLang="zh-TW" sz="1900" dirty="0"/>
              <a:t>base1 (4 bytes)</a:t>
            </a:r>
          </a:p>
          <a:p>
            <a:pPr lvl="1"/>
            <a:r>
              <a:rPr lang="en-US" altLang="zh-TW" sz="1900" dirty="0" err="1"/>
              <a:t>leafvec</a:t>
            </a:r>
            <a:r>
              <a:rPr lang="en-US" altLang="zh-TW" sz="1900" dirty="0"/>
              <a:t> (8 bytes)</a:t>
            </a:r>
            <a:endParaRPr lang="zh-TW" altLang="en-US" sz="1900" dirty="0"/>
          </a:p>
          <a:p>
            <a:r>
              <a:rPr lang="en-US" altLang="zh-TW" sz="2400" dirty="0"/>
              <a:t>Each bit in the vector indicates the type of the </a:t>
            </a:r>
            <a:r>
              <a:rPr lang="en-US" altLang="zh-TW" sz="2400" dirty="0" smtClean="0"/>
              <a:t>child node </a:t>
            </a:r>
          </a:p>
          <a:p>
            <a:pPr lvl="1"/>
            <a:r>
              <a:rPr lang="en-US" altLang="zh-TW" sz="1900" dirty="0" smtClean="0"/>
              <a:t>1 </a:t>
            </a:r>
            <a:r>
              <a:rPr lang="en-US" altLang="zh-TW" sz="1900" dirty="0"/>
              <a:t>if the corresponding child is an internal </a:t>
            </a:r>
            <a:r>
              <a:rPr lang="en-US" altLang="zh-TW" sz="1900" dirty="0" smtClean="0"/>
              <a:t>node</a:t>
            </a:r>
          </a:p>
          <a:p>
            <a:pPr lvl="1"/>
            <a:r>
              <a:rPr lang="en-US" altLang="zh-TW" sz="1900" dirty="0" smtClean="0"/>
              <a:t>0 </a:t>
            </a:r>
            <a:r>
              <a:rPr lang="en-US" altLang="zh-TW" sz="1900" dirty="0"/>
              <a:t>if the corresponding child is a leaf node.</a:t>
            </a:r>
          </a:p>
          <a:p>
            <a:endParaRPr lang="zh-TW" altLang="en-US" sz="1900"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a:p>
        </p:txBody>
      </p:sp>
    </p:spTree>
    <p:extLst>
      <p:ext uri="{BB962C8B-B14F-4D97-AF65-F5344CB8AC3E}">
        <p14:creationId xmlns:p14="http://schemas.microsoft.com/office/powerpoint/2010/main" val="330403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Poptrie</a:t>
            </a:r>
            <a:r>
              <a:rPr lang="en-US" altLang="zh-TW" dirty="0" smtClean="0"/>
              <a:t> </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sz="2400" dirty="0"/>
                  <a:t>The vector and the base1 collectively serve as the descendant array. The vector is a bit-vector index of the length </a:t>
                </a:r>
                <a14:m>
                  <m:oMath xmlns:m="http://schemas.openxmlformats.org/officeDocument/2006/math">
                    <m:sSup>
                      <m:sSupPr>
                        <m:ctrlPr>
                          <a:rPr lang="en-US" altLang="zh-TW" sz="2400" i="1">
                            <a:latin typeface="Cambria Math" panose="02040503050406030204" pitchFamily="18" charset="0"/>
                          </a:rPr>
                        </m:ctrlPr>
                      </m:sSupPr>
                      <m:e>
                        <m:r>
                          <a:rPr lang="en-US" altLang="zh-TW" sz="2400" i="1">
                            <a:latin typeface="Cambria Math" panose="02040503050406030204" pitchFamily="18" charset="0"/>
                          </a:rPr>
                          <m:t>2</m:t>
                        </m:r>
                      </m:e>
                      <m:sup>
                        <m:r>
                          <a:rPr lang="en-US" altLang="zh-TW" sz="2400" i="1">
                            <a:latin typeface="Cambria Math" panose="02040503050406030204" pitchFamily="18" charset="0"/>
                          </a:rPr>
                          <m:t>𝑘</m:t>
                        </m:r>
                      </m:sup>
                    </m:sSup>
                  </m:oMath>
                </a14:m>
                <a:r>
                  <a:rPr lang="en-US" altLang="zh-TW" sz="2400" dirty="0"/>
                  <a:t> </a:t>
                </a:r>
                <a:r>
                  <a:rPr lang="en-US" altLang="zh-TW" sz="2400" dirty="0" smtClean="0"/>
                  <a:t>bits.</a:t>
                </a:r>
                <a:endParaRPr lang="zh-TW" altLang="en-US" sz="24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317" t="-1077"/>
                </a:stretch>
              </a:blipFill>
            </p:spPr>
            <p:txBody>
              <a:bodyPr/>
              <a:lstStyle/>
              <a:p>
                <a:r>
                  <a:rPr lang="zh-TW" altLang="en-US">
                    <a:noFill/>
                  </a:rPr>
                  <a:t> </a:t>
                </a:r>
              </a:p>
            </p:txBody>
          </p:sp>
        </mc:Fallback>
      </mc:AlternateContent>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a:p>
        </p:txBody>
      </p:sp>
      <p:pic>
        <p:nvPicPr>
          <p:cNvPr id="6" name="圖片 5"/>
          <p:cNvPicPr>
            <a:picLocks noChangeAspect="1"/>
          </p:cNvPicPr>
          <p:nvPr/>
        </p:nvPicPr>
        <p:blipFill>
          <a:blip r:embed="rId3"/>
          <a:stretch>
            <a:fillRect/>
          </a:stretch>
        </p:blipFill>
        <p:spPr>
          <a:xfrm>
            <a:off x="2140733" y="2909384"/>
            <a:ext cx="4938733" cy="3034216"/>
          </a:xfrm>
          <a:prstGeom prst="rect">
            <a:avLst/>
          </a:prstGeom>
        </p:spPr>
      </p:pic>
    </p:spTree>
    <p:extLst>
      <p:ext uri="{BB962C8B-B14F-4D97-AF65-F5344CB8AC3E}">
        <p14:creationId xmlns:p14="http://schemas.microsoft.com/office/powerpoint/2010/main" val="3859454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Lookup Algorithm</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a:p>
        </p:txBody>
      </p:sp>
      <p:pic>
        <p:nvPicPr>
          <p:cNvPr id="10" name="內容版面配置區 9"/>
          <p:cNvPicPr>
            <a:picLocks noGrp="1" noChangeAspect="1"/>
          </p:cNvPicPr>
          <p:nvPr>
            <p:ph idx="1"/>
          </p:nvPr>
        </p:nvPicPr>
        <p:blipFill>
          <a:blip r:embed="rId2"/>
          <a:stretch>
            <a:fillRect/>
          </a:stretch>
        </p:blipFill>
        <p:spPr>
          <a:xfrm>
            <a:off x="1092561" y="1412875"/>
            <a:ext cx="7035078" cy="4530725"/>
          </a:xfrm>
          <a:prstGeom prst="rect">
            <a:avLst/>
          </a:prstGeom>
        </p:spPr>
      </p:pic>
    </p:spTree>
    <p:extLst>
      <p:ext uri="{BB962C8B-B14F-4D97-AF65-F5344CB8AC3E}">
        <p14:creationId xmlns:p14="http://schemas.microsoft.com/office/powerpoint/2010/main" val="147302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Compression with the Leaf Bit-Vector</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sz="2400" dirty="0"/>
                  <a:t>The preﬁx expansion described in the previous subsection yields many duplicate and redundant leaves. In the ordinary </a:t>
                </a:r>
                <a14:m>
                  <m:oMath xmlns:m="http://schemas.openxmlformats.org/officeDocument/2006/math">
                    <m:sSup>
                      <m:sSupPr>
                        <m:ctrlPr>
                          <a:rPr lang="en-US" altLang="zh-TW" sz="2400" i="1">
                            <a:latin typeface="Cambria Math" panose="02040503050406030204" pitchFamily="18" charset="0"/>
                          </a:rPr>
                        </m:ctrlPr>
                      </m:sSupPr>
                      <m:e>
                        <m:r>
                          <a:rPr lang="en-US" altLang="zh-TW" sz="2400" i="1">
                            <a:latin typeface="Cambria Math" panose="02040503050406030204" pitchFamily="18" charset="0"/>
                          </a:rPr>
                          <m:t>2</m:t>
                        </m:r>
                      </m:e>
                      <m:sup>
                        <m:r>
                          <a:rPr lang="en-US" altLang="zh-TW" sz="2400" i="1">
                            <a:latin typeface="Cambria Math" panose="02040503050406030204" pitchFamily="18" charset="0"/>
                          </a:rPr>
                          <m:t>𝑘</m:t>
                        </m:r>
                      </m:sup>
                    </m:sSup>
                  </m:oMath>
                </a14:m>
                <a:r>
                  <a:rPr lang="en-US" altLang="zh-TW" sz="2400" dirty="0"/>
                  <a:t>-ary multiway </a:t>
                </a:r>
                <a:r>
                  <a:rPr lang="en-US" altLang="zh-TW" sz="2400" dirty="0" err="1"/>
                  <a:t>trie</a:t>
                </a:r>
                <a:r>
                  <a:rPr lang="en-US" altLang="zh-TW" sz="2400" dirty="0"/>
                  <a:t>, an identical FIB entry corresponding to a shorter preﬁx may redundantly span to multiple leaves within an internal node, up to </a:t>
                </a:r>
                <a14:m>
                  <m:oMath xmlns:m="http://schemas.openxmlformats.org/officeDocument/2006/math">
                    <m:sSup>
                      <m:sSupPr>
                        <m:ctrlPr>
                          <a:rPr lang="en-US" altLang="zh-TW" sz="2400" i="1">
                            <a:latin typeface="Cambria Math" panose="02040503050406030204" pitchFamily="18" charset="0"/>
                          </a:rPr>
                        </m:ctrlPr>
                      </m:sSupPr>
                      <m:e>
                        <m:r>
                          <a:rPr lang="en-US" altLang="zh-TW" sz="2400" i="1">
                            <a:latin typeface="Cambria Math" panose="02040503050406030204" pitchFamily="18" charset="0"/>
                          </a:rPr>
                          <m:t>2</m:t>
                        </m:r>
                      </m:e>
                      <m:sup>
                        <m:r>
                          <a:rPr lang="en-US" altLang="zh-TW" sz="2400" i="1">
                            <a:latin typeface="Cambria Math" panose="02040503050406030204" pitchFamily="18" charset="0"/>
                          </a:rPr>
                          <m:t>𝑘</m:t>
                        </m:r>
                      </m:sup>
                    </m:sSup>
                  </m:oMath>
                </a14:m>
                <a:r>
                  <a:rPr lang="en-US" altLang="zh-TW" sz="2400" dirty="0"/>
                  <a:t>−1 leaves.</a:t>
                </a:r>
                <a:endParaRPr lang="zh-TW" altLang="en-US" sz="24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317" t="-1077" r="-713"/>
                </a:stretch>
              </a:blipFill>
            </p:spPr>
            <p:txBody>
              <a:bodyPr/>
              <a:lstStyle/>
              <a:p>
                <a:r>
                  <a:rPr lang="zh-TW" altLang="en-US">
                    <a:noFill/>
                  </a:rPr>
                  <a:t> </a:t>
                </a:r>
              </a:p>
            </p:txBody>
          </p:sp>
        </mc:Fallback>
      </mc:AlternateContent>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a:p>
        </p:txBody>
      </p:sp>
      <p:pic>
        <p:nvPicPr>
          <p:cNvPr id="6" name="圖片 5"/>
          <p:cNvPicPr>
            <a:picLocks noChangeAspect="1"/>
          </p:cNvPicPr>
          <p:nvPr/>
        </p:nvPicPr>
        <p:blipFill>
          <a:blip r:embed="rId3"/>
          <a:stretch>
            <a:fillRect/>
          </a:stretch>
        </p:blipFill>
        <p:spPr>
          <a:xfrm>
            <a:off x="2206960" y="3411493"/>
            <a:ext cx="4806280" cy="2690858"/>
          </a:xfrm>
          <a:prstGeom prst="rect">
            <a:avLst/>
          </a:prstGeom>
        </p:spPr>
      </p:pic>
    </p:spTree>
    <p:extLst>
      <p:ext uri="{BB962C8B-B14F-4D97-AF65-F5344CB8AC3E}">
        <p14:creationId xmlns:p14="http://schemas.microsoft.com/office/powerpoint/2010/main" val="244982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Lookup </a:t>
            </a:r>
            <a:r>
              <a:rPr lang="en-US" altLang="zh-TW" dirty="0"/>
              <a:t>procedure</a:t>
            </a:r>
            <a:endParaRPr lang="zh-TW" altLang="en-US" dirty="0"/>
          </a:p>
        </p:txBody>
      </p:sp>
      <p:sp>
        <p:nvSpPr>
          <p:cNvPr id="3" name="內容版面配置區 2"/>
          <p:cNvSpPr>
            <a:spLocks noGrp="1"/>
          </p:cNvSpPr>
          <p:nvPr>
            <p:ph idx="1"/>
          </p:nvPr>
        </p:nvSpPr>
        <p:spPr/>
        <p:txBody>
          <a:bodyPr/>
          <a:lstStyle/>
          <a:p>
            <a:r>
              <a:rPr lang="en-US" altLang="zh-TW" sz="2400" dirty="0"/>
              <a:t>An example of the data structure of </a:t>
            </a:r>
            <a:r>
              <a:rPr lang="en-US" altLang="zh-TW" sz="2400" dirty="0" err="1"/>
              <a:t>Poptrie</a:t>
            </a:r>
            <a:r>
              <a:rPr lang="en-US" altLang="zh-TW" sz="2400" dirty="0"/>
              <a:t> where k = 2, and the lookup procedure for 0110b.</a:t>
            </a:r>
          </a:p>
          <a:p>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9</a:t>
            </a:fld>
            <a:endParaRPr lang="en-US" altLang="zh-TW"/>
          </a:p>
        </p:txBody>
      </p:sp>
      <p:pic>
        <p:nvPicPr>
          <p:cNvPr id="6" name="圖片 5"/>
          <p:cNvPicPr>
            <a:picLocks noChangeAspect="1"/>
          </p:cNvPicPr>
          <p:nvPr/>
        </p:nvPicPr>
        <p:blipFill>
          <a:blip r:embed="rId2"/>
          <a:stretch>
            <a:fillRect/>
          </a:stretch>
        </p:blipFill>
        <p:spPr>
          <a:xfrm>
            <a:off x="1390762" y="2644396"/>
            <a:ext cx="6438676" cy="2067681"/>
          </a:xfrm>
          <a:prstGeom prst="rect">
            <a:avLst/>
          </a:prstGeom>
        </p:spPr>
      </p:pic>
    </p:spTree>
    <p:extLst>
      <p:ext uri="{BB962C8B-B14F-4D97-AF65-F5344CB8AC3E}">
        <p14:creationId xmlns:p14="http://schemas.microsoft.com/office/powerpoint/2010/main" val="2365648220"/>
      </p:ext>
    </p:extLst>
  </p:cSld>
  <p:clrMapOvr>
    <a:masterClrMapping/>
  </p:clrMapOvr>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71338</TotalTime>
  <Words>641</Words>
  <Application>Microsoft Office PowerPoint</Application>
  <PresentationFormat>如螢幕大小 (4:3)</PresentationFormat>
  <Paragraphs>68</Paragraphs>
  <Slides>14</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新細明體</vt:lpstr>
      <vt:lpstr>標楷體</vt:lpstr>
      <vt:lpstr>Arial</vt:lpstr>
      <vt:lpstr>Arial Black</vt:lpstr>
      <vt:lpstr>Cambria</vt:lpstr>
      <vt:lpstr>Cambria Math</vt:lpstr>
      <vt:lpstr>Times New Roman</vt:lpstr>
      <vt:lpstr>Wingdings</vt:lpstr>
      <vt:lpstr>Studio</vt:lpstr>
      <vt:lpstr>Poptrie A Compressed Trie with Population Count for Fast and Scalable Software IP Routing Table Lookup</vt:lpstr>
      <vt:lpstr>Introduction</vt:lpstr>
      <vt:lpstr>Introduction </vt:lpstr>
      <vt:lpstr>Poptrie</vt:lpstr>
      <vt:lpstr>Poptrie </vt:lpstr>
      <vt:lpstr>Poptrie </vt:lpstr>
      <vt:lpstr>Lookup Algorithm</vt:lpstr>
      <vt:lpstr>Compression with the Leaf Bit-Vector</vt:lpstr>
      <vt:lpstr>Lookup procedure</vt:lpstr>
      <vt:lpstr>Direct Pointing</vt:lpstr>
      <vt:lpstr>Update</vt:lpstr>
      <vt:lpstr>Evaluation </vt:lpstr>
      <vt:lpstr>Evaluation</vt:lpstr>
      <vt:lpstr>Evaluation</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RLai</cp:lastModifiedBy>
  <cp:revision>2314</cp:revision>
  <cp:lastPrinted>2013-07-22T14:09:02Z</cp:lastPrinted>
  <dcterms:created xsi:type="dcterms:W3CDTF">2004-07-16T19:12:18Z</dcterms:created>
  <dcterms:modified xsi:type="dcterms:W3CDTF">2017-03-22T06:21:25Z</dcterms:modified>
</cp:coreProperties>
</file>